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57" r:id="rId4"/>
    <p:sldId id="258" r:id="rId5"/>
    <p:sldId id="259" r:id="rId6"/>
    <p:sldId id="266" r:id="rId7"/>
    <p:sldId id="267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83" r:id="rId16"/>
    <p:sldId id="286" r:id="rId17"/>
    <p:sldId id="287" r:id="rId18"/>
    <p:sldId id="289" r:id="rId19"/>
    <p:sldId id="292" r:id="rId20"/>
    <p:sldId id="297" r:id="rId21"/>
    <p:sldId id="299" r:id="rId22"/>
    <p:sldId id="293" r:id="rId23"/>
    <p:sldId id="295" r:id="rId24"/>
    <p:sldId id="294" r:id="rId25"/>
    <p:sldId id="301" r:id="rId26"/>
    <p:sldId id="314" r:id="rId27"/>
    <p:sldId id="315" r:id="rId28"/>
    <p:sldId id="316" r:id="rId29"/>
    <p:sldId id="317" r:id="rId30"/>
    <p:sldId id="318" r:id="rId31"/>
    <p:sldId id="308" r:id="rId32"/>
    <p:sldId id="311" r:id="rId33"/>
    <p:sldId id="310" r:id="rId34"/>
    <p:sldId id="312" r:id="rId35"/>
    <p:sldId id="309" r:id="rId36"/>
    <p:sldId id="319" r:id="rId37"/>
    <p:sldId id="31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202"/>
    <a:srgbClr val="7B2B0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8" y="-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0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9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9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6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7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7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7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3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ED107-83AD-4F83-ADEF-B89FA5F65CAC}" type="datetimeFigureOut">
              <a:rPr lang="en-US" smtClean="0"/>
              <a:t>7/4/2024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086" y="-209962"/>
            <a:ext cx="10828221" cy="1223704"/>
          </a:xfrm>
        </p:spPr>
        <p:txBody>
          <a:bodyPr>
            <a:noAutofit/>
          </a:bodyPr>
          <a:lstStyle/>
          <a:p>
            <a:pPr algn="l"/>
            <a:r>
              <a:rPr lang="en-US" sz="5000" b="1" dirty="0">
                <a:latin typeface="Calibri" panose="020F0502020204030204" pitchFamily="34" charset="0"/>
                <a:cs typeface="Calibri" panose="020F0502020204030204" pitchFamily="34" charset="0"/>
              </a:rPr>
              <a:t>The role of AI in the education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005" y="3784507"/>
            <a:ext cx="4569414" cy="36933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Doctor of Informatics, Associate Professor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005" y="3033194"/>
            <a:ext cx="3222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Paata Gogishvili</a:t>
            </a:r>
            <a:endParaRPr lang="ka-GE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19" y="1697464"/>
            <a:ext cx="9297508" cy="5229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F264A6-D199-EDA6-5DB5-71DDF6FF64DE}"/>
              </a:ext>
            </a:extLst>
          </p:cNvPr>
          <p:cNvSpPr txBox="1"/>
          <p:nvPr/>
        </p:nvSpPr>
        <p:spPr>
          <a:xfrm>
            <a:off x="280234" y="942786"/>
            <a:ext cx="703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Beyond Borders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4718A-561E-16C3-D9A6-F0A672FE9C1D}"/>
              </a:ext>
            </a:extLst>
          </p:cNvPr>
          <p:cNvSpPr txBox="1"/>
          <p:nvPr/>
        </p:nvSpPr>
        <p:spPr>
          <a:xfrm>
            <a:off x="280234" y="1271192"/>
            <a:ext cx="703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Korean- Georgian Youth Camp - 7/4-7/8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613E36D-C139-910F-CF3A-400545C4A36C}"/>
              </a:ext>
            </a:extLst>
          </p:cNvPr>
          <p:cNvSpPr txBox="1">
            <a:spLocks/>
          </p:cNvSpPr>
          <p:nvPr/>
        </p:nvSpPr>
        <p:spPr>
          <a:xfrm>
            <a:off x="103005" y="4117722"/>
            <a:ext cx="4569414" cy="84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Ilia 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State University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43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Artificial Neuron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53" y="1155033"/>
            <a:ext cx="5180018" cy="2730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2654" y="4917168"/>
                <a:ext cx="235526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a-GE" i="1">
                          <a:latin typeface="Cambria Math"/>
                        </a:rPr>
                        <m:t>𝑦</m:t>
                      </m:r>
                      <m:r>
                        <a:rPr lang="ka-GE" i="1">
                          <a:latin typeface="Cambria Math"/>
                        </a:rPr>
                        <m:t>=</m:t>
                      </m:r>
                      <m:r>
                        <a:rPr lang="ka-GE" i="1">
                          <a:latin typeface="Cambria Math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a-GE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ka-GE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a-GE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a-GE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a-GE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a-GE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a-GE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a-GE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ka-GE" i="1">
                                  <a:latin typeface="Cambria Math"/>
                                </a:rPr>
                                <m:t>𝜃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654" y="4917168"/>
                <a:ext cx="2355260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73487" y="4417634"/>
                <a:ext cx="4572000" cy="10389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sgn</m:t>
                    </m:r>
                  </m:oMath>
                </a14:m>
                <a:r>
                  <a:rPr lang="en-US" dirty="0"/>
                  <a:t> – sign of the argument</a:t>
                </a:r>
              </a:p>
              <a:p>
                <a:r>
                  <a:rPr lang="ka-GE" dirty="0"/>
                  <a:t>σ – </a:t>
                </a:r>
                <a:r>
                  <a:rPr lang="en-US" dirty="0"/>
                  <a:t>Logistic function</a:t>
                </a:r>
                <a:r>
                  <a:rPr lang="ka-GE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a-GE">
                        <a:latin typeface="Cambria Math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a-GE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ka-GE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a-GE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ka-GE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a-GE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ka-GE" i="1">
                                <a:latin typeface="Cambria Math"/>
                              </a:rPr>
                              <m:t>−</m:t>
                            </m:r>
                            <m:r>
                              <a:rPr lang="ka-GE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a-GE">
                        <a:latin typeface="Cambria Math"/>
                      </a:rPr>
                      <m:t>th</m:t>
                    </m:r>
                  </m:oMath>
                </a14:m>
                <a:r>
                  <a:rPr lang="ka-GE" dirty="0"/>
                  <a:t> - </a:t>
                </a:r>
                <a:r>
                  <a:rPr lang="en-US" dirty="0"/>
                  <a:t>Hyperbolic Tangent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487" y="4417634"/>
                <a:ext cx="4572000" cy="1038939"/>
              </a:xfrm>
              <a:prstGeom prst="rect">
                <a:avLst/>
              </a:prstGeom>
              <a:blipFill>
                <a:blip r:embed="rId4"/>
                <a:stretch>
                  <a:fillRect l="-1067" t="-3529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4568687" y="4504910"/>
            <a:ext cx="304800" cy="9516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326954" y="4725973"/>
            <a:ext cx="2047904" cy="346554"/>
          </a:xfrm>
          <a:custGeom>
            <a:avLst/>
            <a:gdLst>
              <a:gd name="connsiteX0" fmla="*/ 6040 w 2047904"/>
              <a:gd name="connsiteY0" fmla="*/ 462072 h 462072"/>
              <a:gd name="connsiteX1" fmla="*/ 316758 w 2047904"/>
              <a:gd name="connsiteY1" fmla="*/ 9311 h 462072"/>
              <a:gd name="connsiteX2" fmla="*/ 2047904 w 2047904"/>
              <a:gd name="connsiteY2" fmla="*/ 133599 h 4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904" h="462072">
                <a:moveTo>
                  <a:pt x="6040" y="462072"/>
                </a:moveTo>
                <a:cubicBezTo>
                  <a:pt x="-8757" y="263064"/>
                  <a:pt x="-23553" y="64056"/>
                  <a:pt x="316758" y="9311"/>
                </a:cubicBezTo>
                <a:cubicBezTo>
                  <a:pt x="657069" y="-45434"/>
                  <a:pt x="1746063" y="160232"/>
                  <a:pt x="2047904" y="13359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6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Image Recognition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91" y="1645319"/>
            <a:ext cx="7380703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4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3" y="6659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Multilayer 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21" y="1770818"/>
            <a:ext cx="8863304" cy="41864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504708" y="3184655"/>
            <a:ext cx="178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Signals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2072" y="1539985"/>
            <a:ext cx="1760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Signal</a:t>
            </a:r>
          </a:p>
          <a:p>
            <a:pPr algn="ctr"/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Distribution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7232" y="5936023"/>
            <a:ext cx="1760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Hidden Layer of Neurons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14139" y="5552174"/>
            <a:ext cx="1760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Hidden Layer of Neurons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67343" y="5215170"/>
            <a:ext cx="1760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Hidden Layer of Neurons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9829127" y="3277788"/>
            <a:ext cx="178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Signals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597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Are You Using ChatGPT?</a:t>
            </a:r>
          </a:p>
        </p:txBody>
      </p:sp>
    </p:spTree>
    <p:extLst>
      <p:ext uri="{BB962C8B-B14F-4D97-AF65-F5344CB8AC3E}">
        <p14:creationId xmlns:p14="http://schemas.microsoft.com/office/powerpoint/2010/main" val="422555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ChatGPT Work?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169582"/>
            <a:ext cx="10846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Text generation is learned by the neural network through training on a large amount of text.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95" y="2276913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7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How Does ChatGPT Work?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ChatGPT is a neural network where text is provided as input, and text is generated as output.</a:t>
            </a:r>
          </a:p>
          <a:p>
            <a:endParaRPr lang="en-US" sz="2800" dirty="0"/>
          </a:p>
          <a:p>
            <a:r>
              <a:rPr lang="en-US" sz="2800" dirty="0"/>
              <a:t>Text generation happens gradually, with each subsequent word determined based on the preceding text.</a:t>
            </a:r>
          </a:p>
          <a:p>
            <a:endParaRPr lang="en-US" sz="2800" dirty="0"/>
          </a:p>
          <a:p>
            <a:r>
              <a:rPr lang="en-US" sz="2800" dirty="0"/>
              <a:t>Essentially, this model attempts to predict the next word based on the previous words.</a:t>
            </a:r>
          </a:p>
        </p:txBody>
      </p:sp>
    </p:spTree>
    <p:extLst>
      <p:ext uri="{BB962C8B-B14F-4D97-AF65-F5344CB8AC3E}">
        <p14:creationId xmlns:p14="http://schemas.microsoft.com/office/powerpoint/2010/main" val="3449364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This is amazing!</a:t>
            </a:r>
          </a:p>
        </p:txBody>
      </p:sp>
    </p:spTree>
    <p:extLst>
      <p:ext uri="{BB962C8B-B14F-4D97-AF65-F5344CB8AC3E}">
        <p14:creationId xmlns:p14="http://schemas.microsoft.com/office/powerpoint/2010/main" val="2652828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ე</a:t>
            </a:r>
            <a:r>
              <a:rPr lang="ka-GE" sz="6600" b="1" dirty="0">
                <a:latin typeface="Calibri" panose="020F0502020204030204" pitchFamily="34" charset="0"/>
                <a:cs typeface="Calibri" panose="020F0502020204030204" pitchFamily="34" charset="0"/>
              </a:rPr>
              <a:t>ს საოცარია!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5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1786270"/>
            <a:ext cx="114831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A network trained solely on text has acquired logical skills!</a:t>
            </a:r>
          </a:p>
        </p:txBody>
      </p:sp>
    </p:spTree>
    <p:extLst>
      <p:ext uri="{BB962C8B-B14F-4D97-AF65-F5344CB8AC3E}">
        <p14:creationId xmlns:p14="http://schemas.microsoft.com/office/powerpoint/2010/main" val="1158709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30847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New Opportunities for Students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great advisor has emerged who knows almost everything.</a:t>
            </a:r>
          </a:p>
          <a:p>
            <a:endParaRPr lang="en-US" sz="3200" dirty="0"/>
          </a:p>
          <a:p>
            <a:r>
              <a:rPr lang="en-US" sz="3200" dirty="0"/>
              <a:t>Artificial Intelligence can assist us in learning.</a:t>
            </a:r>
          </a:p>
          <a:p>
            <a:endParaRPr lang="en-US" sz="3200" dirty="0"/>
          </a:p>
          <a:p>
            <a:r>
              <a:rPr lang="en-US" sz="3200" dirty="0"/>
              <a:t>It can also help us avoid learning, if that's what we choose.</a:t>
            </a:r>
          </a:p>
        </p:txBody>
      </p:sp>
    </p:spTree>
    <p:extLst>
      <p:ext uri="{BB962C8B-B14F-4D97-AF65-F5344CB8AC3E}">
        <p14:creationId xmlns:p14="http://schemas.microsoft.com/office/powerpoint/2010/main" val="424085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33" y="-680484"/>
            <a:ext cx="12355033" cy="959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6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7390" y="320351"/>
            <a:ext cx="8516710" cy="62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8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63454"/>
            <a:ext cx="13430250" cy="524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0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Should We Use a Calculator During Exams?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61" y="2379921"/>
            <a:ext cx="4000795" cy="40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9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Should We Use LLMs (e.g., ChatGPT, Claude, Gemini, ...) During Exams?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08" y="1815244"/>
            <a:ext cx="5831217" cy="447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5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New Opportunities for Lecturers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With the help of Artificial Intelligence, it is possible to quickly create assignments without programming knowledge.</a:t>
            </a:r>
          </a:p>
          <a:p>
            <a:endParaRPr lang="en-US" sz="2800" dirty="0"/>
          </a:p>
          <a:p>
            <a:r>
              <a:rPr lang="en-US" sz="2800" dirty="0"/>
              <a:t>Artificial Intelligence allows for more complex assignments to be given to students!</a:t>
            </a:r>
          </a:p>
          <a:p>
            <a:endParaRPr lang="en-US" sz="2800" dirty="0"/>
          </a:p>
          <a:p>
            <a:r>
              <a:rPr lang="en-US" sz="2800" dirty="0"/>
              <a:t>Using Artificial Intelligence also presents us with new challenges.</a:t>
            </a:r>
          </a:p>
        </p:txBody>
      </p:sp>
    </p:spTree>
    <p:extLst>
      <p:ext uri="{BB962C8B-B14F-4D97-AF65-F5344CB8AC3E}">
        <p14:creationId xmlns:p14="http://schemas.microsoft.com/office/powerpoint/2010/main" val="3605061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739850" y="1210808"/>
            <a:ext cx="1027105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This is my list of students: </a:t>
            </a:r>
          </a:p>
          <a:p>
            <a:endParaRPr lang="en-US" sz="2800" dirty="0"/>
          </a:p>
          <a:p>
            <a:r>
              <a:rPr lang="en-US" sz="2800" dirty="0"/>
              <a:t>George, </a:t>
            </a:r>
          </a:p>
          <a:p>
            <a:r>
              <a:rPr lang="en-US" sz="2800" dirty="0"/>
              <a:t>Nino, </a:t>
            </a:r>
          </a:p>
          <a:p>
            <a:r>
              <a:rPr lang="en-US" sz="2800" dirty="0"/>
              <a:t>Paata, </a:t>
            </a:r>
          </a:p>
          <a:p>
            <a:r>
              <a:rPr lang="en-US" sz="2800" dirty="0" err="1"/>
              <a:t>Lekso</a:t>
            </a:r>
            <a:r>
              <a:rPr lang="en-US" sz="2800" dirty="0"/>
              <a:t>, </a:t>
            </a:r>
          </a:p>
          <a:p>
            <a:r>
              <a:rPr lang="en-US" sz="2800" dirty="0"/>
              <a:t>Sam. </a:t>
            </a:r>
          </a:p>
          <a:p>
            <a:endParaRPr lang="en-US" sz="2800" dirty="0"/>
          </a:p>
          <a:p>
            <a:r>
              <a:rPr lang="en-US" sz="2800" dirty="0"/>
              <a:t>Could you please think of a free topic for each of them, which they will write as homework?</a:t>
            </a:r>
          </a:p>
        </p:txBody>
      </p:sp>
    </p:spTree>
    <p:extLst>
      <p:ext uri="{BB962C8B-B14F-4D97-AF65-F5344CB8AC3E}">
        <p14:creationId xmlns:p14="http://schemas.microsoft.com/office/powerpoint/2010/main" val="2902988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George</a:t>
            </a:r>
            <a:r>
              <a:rPr lang="en-US" sz="3200" dirty="0"/>
              <a:t>: "The Impact of Cultural Exchange Programs on International Understanding“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Explore how cultural exchange programs (such as study abroad, student exchange, and work-study programs) influence the participants' understanding of different cultures and promote global peace.</a:t>
            </a:r>
          </a:p>
        </p:txBody>
      </p:sp>
    </p:spTree>
    <p:extLst>
      <p:ext uri="{BB962C8B-B14F-4D97-AF65-F5344CB8AC3E}">
        <p14:creationId xmlns:p14="http://schemas.microsoft.com/office/powerpoint/2010/main" val="3513088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Nino</a:t>
            </a:r>
            <a:r>
              <a:rPr lang="en-US" sz="3200" dirty="0"/>
              <a:t>: "Cultural Differences in Communication Styles: A Comparative Study“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Analyze how different cultures communicate, focusing on verbal and non-verbal communication styles, and how these differences can lead to misunderstandings or enrich intercultural interactions.</a:t>
            </a:r>
          </a:p>
        </p:txBody>
      </p:sp>
    </p:spTree>
    <p:extLst>
      <p:ext uri="{BB962C8B-B14F-4D97-AF65-F5344CB8AC3E}">
        <p14:creationId xmlns:p14="http://schemas.microsoft.com/office/powerpoint/2010/main" val="2338153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Paata</a:t>
            </a:r>
            <a:r>
              <a:rPr lang="en-US" sz="3200" dirty="0"/>
              <a:t>: "The Role of Media in Shaping Perceptions of Different Cultures“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Investigate how various forms of media (news, movies, social media) portray different cultures and the impact this has on intercultural relations and stereotypes.</a:t>
            </a:r>
          </a:p>
        </p:txBody>
      </p:sp>
    </p:spTree>
    <p:extLst>
      <p:ext uri="{BB962C8B-B14F-4D97-AF65-F5344CB8AC3E}">
        <p14:creationId xmlns:p14="http://schemas.microsoft.com/office/powerpoint/2010/main" val="1696083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/>
              <a:t>Lekso</a:t>
            </a:r>
            <a:r>
              <a:rPr lang="en-US" sz="3200" dirty="0"/>
              <a:t>: "Intercultural Marriage: Challenges and Benefits“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Discuss the unique challenges and benefits that arise in intercultural marriages, including family dynamics, cultural traditions, and raising children with multiple cultural identities.</a:t>
            </a:r>
          </a:p>
        </p:txBody>
      </p:sp>
    </p:spTree>
    <p:extLst>
      <p:ext uri="{BB962C8B-B14F-4D97-AF65-F5344CB8AC3E}">
        <p14:creationId xmlns:p14="http://schemas.microsoft.com/office/powerpoint/2010/main" val="256981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255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Artificial Intelligence is Changing Our Lives!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225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Soon, Everything Will Be Different!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851400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rgbClr val="840202"/>
                </a:solidFill>
              </a:rPr>
              <a:t>We Must Prepare Now!</a:t>
            </a:r>
          </a:p>
        </p:txBody>
      </p:sp>
    </p:spTree>
    <p:extLst>
      <p:ext uri="{BB962C8B-B14F-4D97-AF65-F5344CB8AC3E}">
        <p14:creationId xmlns:p14="http://schemas.microsoft.com/office/powerpoint/2010/main" val="272375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Creating Assignments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EEBF3-5883-6E30-333D-D3673909593F}"/>
              </a:ext>
            </a:extLst>
          </p:cNvPr>
          <p:cNvSpPr txBox="1"/>
          <p:nvPr/>
        </p:nvSpPr>
        <p:spPr>
          <a:xfrm>
            <a:off x="819149" y="1843951"/>
            <a:ext cx="107342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Sam</a:t>
            </a:r>
            <a:r>
              <a:rPr lang="en-US" sz="3200" dirty="0"/>
              <a:t>: "The Influence of Cultural Heritage on Modern Identity“</a:t>
            </a:r>
          </a:p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Examine how cultural heritage and traditions shape individual and collective identities in a globalized world, with examples from various cultural backgrounds.</a:t>
            </a:r>
          </a:p>
        </p:txBody>
      </p:sp>
    </p:spTree>
    <p:extLst>
      <p:ext uri="{BB962C8B-B14F-4D97-AF65-F5344CB8AC3E}">
        <p14:creationId xmlns:p14="http://schemas.microsoft.com/office/powerpoint/2010/main" val="2037895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853" y="519913"/>
            <a:ext cx="10271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Artificial Intelligence can also take on the role of a personal coach.</a:t>
            </a:r>
          </a:p>
          <a:p>
            <a:endParaRPr lang="en-US" sz="2800" dirty="0"/>
          </a:p>
          <a:p>
            <a:r>
              <a:rPr lang="en-US" sz="2800" dirty="0"/>
              <a:t>For example, here is a language teacher: https://gliglish.com</a:t>
            </a:r>
            <a:endParaRPr lang="ka-GE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87" y="2792426"/>
            <a:ext cx="2929182" cy="36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26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853" y="519913"/>
            <a:ext cx="102710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Chatbots can provide consultations in the educational space</a:t>
            </a:r>
            <a:endParaRPr lang="ka-GE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8074" y="2115879"/>
            <a:ext cx="10749517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Faculty Member</a:t>
            </a:r>
            <a:r>
              <a:rPr lang="en-US" sz="2400" dirty="0"/>
              <a:t>: Can this student take "Histology," "Medical Ethics," "Calculus," and "General Biology" together this semester?</a:t>
            </a:r>
          </a:p>
          <a:p>
            <a:endParaRPr lang="en-US" sz="2400" dirty="0"/>
          </a:p>
          <a:p>
            <a:r>
              <a:rPr lang="en-US" sz="2400" b="1" dirty="0"/>
              <a:t>AI Consultant</a:t>
            </a:r>
            <a:r>
              <a:rPr lang="en-US" sz="2400" dirty="0"/>
              <a:t>: Although the prerequisites for these subjects allow it, we face a legislative regulation that prohibits a load of more than 75 credits over two consecutive semesters. This student had a 40-credit load last semester, so they can only take up to 30 credits this semester. However, the total credits for the subjects you mentioned is 32.</a:t>
            </a:r>
          </a:p>
        </p:txBody>
      </p:sp>
    </p:spTree>
    <p:extLst>
      <p:ext uri="{BB962C8B-B14F-4D97-AF65-F5344CB8AC3E}">
        <p14:creationId xmlns:p14="http://schemas.microsoft.com/office/powerpoint/2010/main" val="2905343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730" y="2668773"/>
            <a:ext cx="114831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მ</a:t>
            </a:r>
            <a:r>
              <a:rPr lang="ka-GE" sz="6600" b="1" dirty="0" err="1">
                <a:latin typeface="Calibri" panose="020F0502020204030204" pitchFamily="34" charset="0"/>
                <a:cs typeface="Calibri" panose="020F0502020204030204" pitchFamily="34" charset="0"/>
              </a:rPr>
              <a:t>ხოლოდ</a:t>
            </a:r>
            <a:r>
              <a:rPr lang="ka-GE" sz="6600" b="1" dirty="0">
                <a:latin typeface="Calibri" panose="020F0502020204030204" pitchFamily="34" charset="0"/>
                <a:cs typeface="Calibri" panose="020F0502020204030204" pitchFamily="34" charset="0"/>
              </a:rPr>
              <a:t> ენის მოდელები დაიხვეწა ბოლო დროს?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066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AI Agents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6165" y="1095154"/>
            <a:ext cx="10846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An Artificial Intelligence agent is software that equips AI with tools. For example, let's consider Crew AI.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38" y="2658695"/>
            <a:ext cx="3903614" cy="39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97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349" y="208722"/>
            <a:ext cx="11553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Will Artificial Intelligence Replace Us?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8931" y="2679404"/>
            <a:ext cx="680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7200" dirty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84140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429"/>
            <a:ext cx="12192000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92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8077" y="2647803"/>
            <a:ext cx="110809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27351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1" y="541589"/>
            <a:ext cx="2714672" cy="1809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18" y="533464"/>
            <a:ext cx="3361250" cy="1816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5" y="2721776"/>
            <a:ext cx="3229493" cy="1816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0" y="2721775"/>
            <a:ext cx="2724885" cy="1816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17" y="533464"/>
            <a:ext cx="3235022" cy="1816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03" y="2721775"/>
            <a:ext cx="3349066" cy="1786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0" y="4672625"/>
            <a:ext cx="3431950" cy="1715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7017" y="2424731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Nurse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9460" y="2353011"/>
            <a:ext cx="27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Dog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08702" y="2264889"/>
            <a:ext cx="27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Self-Driving Car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2546" y="4474565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Assistant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784" y="6382398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Google Lens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9460" y="4559063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Voice-Activated Glasses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96518" y="4474565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Surveillance Cameras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0" y="4961934"/>
            <a:ext cx="1952847" cy="14646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9248" y="6432641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Human-Like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4" y="4903363"/>
            <a:ext cx="2382289" cy="15853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96518" y="6488668"/>
            <a:ext cx="302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Medical Diagnostics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2547" y="0"/>
            <a:ext cx="1041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This is Already a Reality</a:t>
            </a:r>
          </a:p>
        </p:txBody>
      </p:sp>
    </p:spTree>
    <p:extLst>
      <p:ext uri="{BB962C8B-B14F-4D97-AF65-F5344CB8AC3E}">
        <p14:creationId xmlns:p14="http://schemas.microsoft.com/office/powerpoint/2010/main" val="314848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" y="136872"/>
            <a:ext cx="4446310" cy="3988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13" y="136872"/>
            <a:ext cx="3988559" cy="3988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3041" y="1417032"/>
            <a:ext cx="5852160" cy="3291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" y="4315488"/>
            <a:ext cx="4274288" cy="2404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77" y="4315488"/>
            <a:ext cx="4189224" cy="2404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8819" y="6196555"/>
            <a:ext cx="318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Military Sector</a:t>
            </a:r>
          </a:p>
        </p:txBody>
      </p:sp>
    </p:spTree>
    <p:extLst>
      <p:ext uri="{BB962C8B-B14F-4D97-AF65-F5344CB8AC3E}">
        <p14:creationId xmlns:p14="http://schemas.microsoft.com/office/powerpoint/2010/main" val="145363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4418" y="1874423"/>
            <a:ext cx="114831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Artificial Intelligence Learns Exactly the Way We Do!</a:t>
            </a:r>
          </a:p>
        </p:txBody>
      </p:sp>
    </p:spTree>
    <p:extLst>
      <p:ext uri="{BB962C8B-B14F-4D97-AF65-F5344CB8AC3E}">
        <p14:creationId xmlns:p14="http://schemas.microsoft.com/office/powerpoint/2010/main" val="107731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1248648"/>
            <a:ext cx="11887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We learn to walk, talk, read, and write.  </a:t>
            </a:r>
          </a:p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We master various professions.  </a:t>
            </a:r>
          </a:p>
          <a:p>
            <a:pPr algn="ctr"/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Artificial Intelligence learns everything we provide data for!</a:t>
            </a:r>
          </a:p>
        </p:txBody>
      </p:sp>
    </p:spTree>
    <p:extLst>
      <p:ext uri="{BB962C8B-B14F-4D97-AF65-F5344CB8AC3E}">
        <p14:creationId xmlns:p14="http://schemas.microsoft.com/office/powerpoint/2010/main" val="155335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27591" y="158258"/>
            <a:ext cx="12216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The key technology is the neural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5" y="96883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0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Natural Neuron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949051">
            <a:off x="2028933" y="4210937"/>
            <a:ext cx="222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Dendrites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20885261">
            <a:off x="1673883" y="1846502"/>
            <a:ext cx="222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Dendrites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9492297">
            <a:off x="5251558" y="5599708"/>
            <a:ext cx="2220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Dendrites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0911790">
            <a:off x="6086903" y="2687116"/>
            <a:ext cx="157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Axon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572" y="1706389"/>
            <a:ext cx="6317918" cy="41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1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1063</TotalTime>
  <Words>779</Words>
  <Application>Microsoft Office PowerPoint</Application>
  <PresentationFormat>Widescreen</PresentationFormat>
  <Paragraphs>114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Sylfaen</vt:lpstr>
      <vt:lpstr>Office Theme</vt:lpstr>
      <vt:lpstr>The role of AI in the education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ხელოვნური ინტელექტის უახლესი ტენდენციები</dc:title>
  <dc:creator>პაატა გოგიშვილი</dc:creator>
  <cp:lastModifiedBy>პაატა გოგიშვილი</cp:lastModifiedBy>
  <cp:revision>154</cp:revision>
  <dcterms:created xsi:type="dcterms:W3CDTF">2022-05-08T09:06:28Z</dcterms:created>
  <dcterms:modified xsi:type="dcterms:W3CDTF">2024-07-04T08:49:17Z</dcterms:modified>
</cp:coreProperties>
</file>